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75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/>
    <p:restoredTop sz="94648"/>
  </p:normalViewPr>
  <p:slideViewPr>
    <p:cSldViewPr snapToGrid="0">
      <p:cViewPr varScale="1">
        <p:scale>
          <a:sx n="105" d="100"/>
          <a:sy n="105" d="100"/>
        </p:scale>
        <p:origin x="648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aa6fc3fe5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8aa6fc3fe5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8b40d398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8b40d398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aa6fc3fe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aa6fc3fe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aa6fc3fe5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8aa6fc3fe5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c700afd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c700afd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a087ad7aa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a087ad7aa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a087ad7aa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8a087ad7aa_0_1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aa6fc3fe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aa6fc3fe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aa6fc3fe5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8aa6fc3fe5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ca046cc5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8ca046cc5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bg>
      <p:bgPr>
        <a:solidFill>
          <a:srgbClr val="262626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633304" y="-648376"/>
            <a:ext cx="733500" cy="2367600"/>
            <a:chOff x="685136" y="-246616"/>
            <a:chExt cx="733500" cy="2367600"/>
          </a:xfrm>
        </p:grpSpPr>
        <p:sp>
          <p:nvSpPr>
            <p:cNvPr id="55" name="Google Shape;55;p14"/>
            <p:cNvSpPr/>
            <p:nvPr/>
          </p:nvSpPr>
          <p:spPr>
            <a:xfrm>
              <a:off x="685136" y="-246616"/>
              <a:ext cx="733500" cy="23676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Google Shape;56;p14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07308" y="1380149"/>
              <a:ext cx="489121" cy="6208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02903" y="2766523"/>
            <a:ext cx="77343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530694" y="4709821"/>
            <a:ext cx="7734300" cy="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1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530694" y="2443859"/>
            <a:ext cx="77343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660B1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/>
        </p:nvSpPr>
        <p:spPr>
          <a:xfrm>
            <a:off x="1378689" y="239050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1378689" y="239050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 txBox="1"/>
          <p:nvPr/>
        </p:nvSpPr>
        <p:spPr>
          <a:xfrm>
            <a:off x="1378689" y="239050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506694" y="2274522"/>
            <a:ext cx="6802500" cy="6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 b="1" i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526131" y="2031339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/>
          <p:nvPr/>
        </p:nvSpPr>
        <p:spPr>
          <a:xfrm>
            <a:off x="-14942" y="2032000"/>
            <a:ext cx="148500" cy="836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: white">
  <p:cSld name="Content and photo: whi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5303" y="464386"/>
            <a:ext cx="4560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sz="3000" b="1" i="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525303" y="1629405"/>
            <a:ext cx="4560600" cy="2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800"/>
              <a:buFont typeface="Arial"/>
              <a:buChar char="•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>
            <a:spLocks noGrp="1"/>
          </p:cNvSpPr>
          <p:nvPr>
            <p:ph type="pic" idx="2"/>
          </p:nvPr>
        </p:nvSpPr>
        <p:spPr>
          <a:xfrm>
            <a:off x="5573058" y="0"/>
            <a:ext cx="3570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0" y="486799"/>
            <a:ext cx="82800" cy="387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" name="Google Shape;72;p16"/>
          <p:cNvGrpSpPr/>
          <p:nvPr/>
        </p:nvGrpSpPr>
        <p:grpSpPr>
          <a:xfrm>
            <a:off x="635303" y="4661517"/>
            <a:ext cx="387300" cy="528900"/>
            <a:chOff x="635303" y="4661517"/>
            <a:chExt cx="387300" cy="528900"/>
          </a:xfrm>
        </p:grpSpPr>
        <p:sp>
          <p:nvSpPr>
            <p:cNvPr id="73" name="Google Shape;73;p16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" name="Google Shape;74;p16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: white">
  <p:cSld name="Content only: whit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ctrTitle"/>
          </p:nvPr>
        </p:nvSpPr>
        <p:spPr>
          <a:xfrm>
            <a:off x="529827" y="759070"/>
            <a:ext cx="8004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  <a:defRPr sz="3000" b="1" i="0" cap="none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0" y="957832"/>
            <a:ext cx="82800" cy="387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4833956" y="284947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3556000" y="3541059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518824" y="1629404"/>
            <a:ext cx="8015700" cy="28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AutoNum type="arabicPeriod"/>
              <a:defRPr sz="18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•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–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404041"/>
              </a:buClr>
              <a:buSzPts val="1600"/>
              <a:buChar char="»"/>
              <a:defRPr sz="1600">
                <a:solidFill>
                  <a:srgbClr val="404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1" name="Google Shape;81;p17"/>
          <p:cNvGrpSpPr/>
          <p:nvPr/>
        </p:nvGrpSpPr>
        <p:grpSpPr>
          <a:xfrm>
            <a:off x="-30788" y="4661517"/>
            <a:ext cx="9228600" cy="528990"/>
            <a:chOff x="-30788" y="4661517"/>
            <a:chExt cx="9228600" cy="528990"/>
          </a:xfrm>
        </p:grpSpPr>
        <p:sp>
          <p:nvSpPr>
            <p:cNvPr id="82" name="Google Shape;82;p17"/>
            <p:cNvSpPr/>
            <p:nvPr/>
          </p:nvSpPr>
          <p:spPr>
            <a:xfrm>
              <a:off x="-30788" y="4734807"/>
              <a:ext cx="9228600" cy="45570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7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4" name="Google Shape;84;p17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7"/>
            <p:cNvSpPr txBox="1"/>
            <p:nvPr/>
          </p:nvSpPr>
          <p:spPr>
            <a:xfrm>
              <a:off x="1030972" y="4823737"/>
              <a:ext cx="3613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INDIANA UNIVERSITY BLOOMINGTON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: white">
  <p:cSld name="Blank with footer: whit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8"/>
          <p:cNvGrpSpPr/>
          <p:nvPr/>
        </p:nvGrpSpPr>
        <p:grpSpPr>
          <a:xfrm>
            <a:off x="-30788" y="4661517"/>
            <a:ext cx="9228600" cy="528990"/>
            <a:chOff x="-30788" y="4661517"/>
            <a:chExt cx="9228600" cy="528990"/>
          </a:xfrm>
        </p:grpSpPr>
        <p:sp>
          <p:nvSpPr>
            <p:cNvPr id="88" name="Google Shape;88;p18"/>
            <p:cNvSpPr/>
            <p:nvPr/>
          </p:nvSpPr>
          <p:spPr>
            <a:xfrm>
              <a:off x="-30788" y="4734807"/>
              <a:ext cx="9228600" cy="45570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8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" name="Google Shape;90;p18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8"/>
            <p:cNvSpPr txBox="1"/>
            <p:nvPr/>
          </p:nvSpPr>
          <p:spPr>
            <a:xfrm>
              <a:off x="1030972" y="4823737"/>
              <a:ext cx="3613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INDIANA UNIVERSITY BLOOMINGTON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: black">
  <p:cSld name="Content only: black">
    <p:bg>
      <p:bgPr>
        <a:solidFill>
          <a:srgbClr val="26262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ctrTitle"/>
          </p:nvPr>
        </p:nvSpPr>
        <p:spPr>
          <a:xfrm>
            <a:off x="523348" y="759070"/>
            <a:ext cx="80043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1"/>
          </p:nvPr>
        </p:nvSpPr>
        <p:spPr>
          <a:xfrm>
            <a:off x="523348" y="1630404"/>
            <a:ext cx="8011200" cy="2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833956" y="284947"/>
            <a:ext cx="37005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/>
          <p:nvPr/>
        </p:nvSpPr>
        <p:spPr>
          <a:xfrm>
            <a:off x="0" y="957832"/>
            <a:ext cx="82800" cy="387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p19"/>
          <p:cNvGrpSpPr/>
          <p:nvPr/>
        </p:nvGrpSpPr>
        <p:grpSpPr>
          <a:xfrm>
            <a:off x="-30788" y="4661517"/>
            <a:ext cx="9228600" cy="528990"/>
            <a:chOff x="-30788" y="4661517"/>
            <a:chExt cx="9228600" cy="528990"/>
          </a:xfrm>
        </p:grpSpPr>
        <p:sp>
          <p:nvSpPr>
            <p:cNvPr id="98" name="Google Shape;98;p19"/>
            <p:cNvSpPr/>
            <p:nvPr/>
          </p:nvSpPr>
          <p:spPr>
            <a:xfrm>
              <a:off x="-30788" y="4734807"/>
              <a:ext cx="9228600" cy="45570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9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0" name="Google Shape;100;p19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9"/>
            <p:cNvSpPr txBox="1"/>
            <p:nvPr/>
          </p:nvSpPr>
          <p:spPr>
            <a:xfrm>
              <a:off x="1030972" y="4823737"/>
              <a:ext cx="3613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INDIANA UNIVERSITY BLOOMINGTON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hoto: black">
  <p:cSld name="Content and photo: black">
    <p:bg>
      <p:bgPr>
        <a:solidFill>
          <a:srgbClr val="252626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530124" y="464386"/>
            <a:ext cx="45606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30124" y="1629404"/>
            <a:ext cx="45606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>
            <a:spLocks noGrp="1"/>
          </p:cNvSpPr>
          <p:nvPr>
            <p:ph type="pic" idx="2"/>
          </p:nvPr>
        </p:nvSpPr>
        <p:spPr>
          <a:xfrm>
            <a:off x="5564909" y="0"/>
            <a:ext cx="3570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/>
          <p:nvPr/>
        </p:nvSpPr>
        <p:spPr>
          <a:xfrm>
            <a:off x="-15847" y="486799"/>
            <a:ext cx="82800" cy="387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" name="Google Shape;107;p20"/>
          <p:cNvGrpSpPr/>
          <p:nvPr/>
        </p:nvGrpSpPr>
        <p:grpSpPr>
          <a:xfrm>
            <a:off x="635303" y="4661517"/>
            <a:ext cx="387300" cy="528900"/>
            <a:chOff x="635303" y="4661517"/>
            <a:chExt cx="387300" cy="528900"/>
          </a:xfrm>
        </p:grpSpPr>
        <p:sp>
          <p:nvSpPr>
            <p:cNvPr id="108" name="Google Shape;108;p20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" name="Google Shape;109;p20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: black">
  <p:cSld name="Blank with footer: black">
    <p:bg>
      <p:bgPr>
        <a:solidFill>
          <a:srgbClr val="25262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21"/>
          <p:cNvGrpSpPr/>
          <p:nvPr/>
        </p:nvGrpSpPr>
        <p:grpSpPr>
          <a:xfrm>
            <a:off x="-30788" y="4661517"/>
            <a:ext cx="9228600" cy="528990"/>
            <a:chOff x="-30788" y="4661517"/>
            <a:chExt cx="9228600" cy="528990"/>
          </a:xfrm>
        </p:grpSpPr>
        <p:sp>
          <p:nvSpPr>
            <p:cNvPr id="112" name="Google Shape;112;p21"/>
            <p:cNvSpPr/>
            <p:nvPr/>
          </p:nvSpPr>
          <p:spPr>
            <a:xfrm>
              <a:off x="-30788" y="4734807"/>
              <a:ext cx="9228600" cy="455700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635303" y="4661517"/>
              <a:ext cx="387300" cy="5289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4" name="Google Shape;114;p21" descr="tab-rgb.eps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99798" y="4726863"/>
              <a:ext cx="258208" cy="327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1"/>
            <p:cNvSpPr txBox="1"/>
            <p:nvPr/>
          </p:nvSpPr>
          <p:spPr>
            <a:xfrm>
              <a:off x="1030972" y="4823737"/>
              <a:ext cx="3613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INDIANA UNIVERSITY BLOOMINGTON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with IUPUI lockup">
  <p:cSld name="Closing slide with IUPUI lockup">
    <p:bg>
      <p:bgPr>
        <a:solidFill>
          <a:srgbClr val="69030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536602" y="680397"/>
            <a:ext cx="7859100" cy="27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/>
          <p:nvPr/>
        </p:nvSpPr>
        <p:spPr>
          <a:xfrm>
            <a:off x="-15847" y="680397"/>
            <a:ext cx="82800" cy="3873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2"/>
          <p:cNvSpPr/>
          <p:nvPr/>
        </p:nvSpPr>
        <p:spPr>
          <a:xfrm>
            <a:off x="631042" y="4235585"/>
            <a:ext cx="536100" cy="9222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 rotWithShape="1">
          <a:blip r:embed="rId2">
            <a:alphaModFix/>
          </a:blip>
          <a:srcRect l="11082" t="-150" r="-1556" b="28721"/>
          <a:stretch/>
        </p:blipFill>
        <p:spPr>
          <a:xfrm>
            <a:off x="1240484" y="4147274"/>
            <a:ext cx="4622224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 descr="tab-rgb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345" y="4326066"/>
            <a:ext cx="357525" cy="453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660B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3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rgbClr val="660B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▪"/>
              <a:defRPr sz="1400">
                <a:solidFill>
                  <a:srgbClr val="666666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"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4"/>
          <p:cNvGrpSpPr/>
          <p:nvPr/>
        </p:nvGrpSpPr>
        <p:grpSpPr>
          <a:xfrm>
            <a:off x="4870649" y="2121826"/>
            <a:ext cx="3764843" cy="64502"/>
            <a:chOff x="595675" y="2820050"/>
            <a:chExt cx="7952774" cy="64502"/>
          </a:xfrm>
        </p:grpSpPr>
        <p:sp>
          <p:nvSpPr>
            <p:cNvPr id="133" name="Google Shape;133;p24"/>
            <p:cNvSpPr/>
            <p:nvPr/>
          </p:nvSpPr>
          <p:spPr>
            <a:xfrm>
              <a:off x="2186208" y="2820050"/>
              <a:ext cx="1620000" cy="64500"/>
            </a:xfrm>
            <a:prstGeom prst="rect">
              <a:avLst/>
            </a:prstGeom>
            <a:solidFill>
              <a:srgbClr val="D6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3776784" y="2820050"/>
              <a:ext cx="1620000" cy="64500"/>
            </a:xfrm>
            <a:prstGeom prst="rect">
              <a:avLst/>
            </a:pr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5373056" y="2820052"/>
              <a:ext cx="1596300" cy="64500"/>
            </a:xfrm>
            <a:prstGeom prst="rect">
              <a:avLst/>
            </a:prstGeom>
            <a:solidFill>
              <a:srgbClr val="FCB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595675" y="2820050"/>
              <a:ext cx="1590600" cy="64500"/>
            </a:xfrm>
            <a:prstGeom prst="rect">
              <a:avLst/>
            </a:prstGeom>
            <a:solidFill>
              <a:srgbClr val="0030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6957849" y="2820050"/>
              <a:ext cx="1590600" cy="64500"/>
            </a:xfrm>
            <a:prstGeom prst="rect">
              <a:avLst/>
            </a:prstGeom>
            <a:solidFill>
              <a:srgbClr val="EAE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▪"/>
              <a:defRPr sz="1400">
                <a:solidFill>
                  <a:srgbClr val="434343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–"/>
              <a:defRPr sz="1200">
                <a:solidFill>
                  <a:srgbClr val="434343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•"/>
              <a:defRPr sz="1200">
                <a:solidFill>
                  <a:srgbClr val="434343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–"/>
              <a:defRPr sz="1200">
                <a:solidFill>
                  <a:srgbClr val="434343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»"/>
              <a:defRPr sz="1200">
                <a:solidFill>
                  <a:srgbClr val="434343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•"/>
              <a:defRPr sz="1200">
                <a:solidFill>
                  <a:srgbClr val="434343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•"/>
              <a:defRPr sz="1200">
                <a:solidFill>
                  <a:srgbClr val="434343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•"/>
              <a:defRPr sz="1200">
                <a:solidFill>
                  <a:srgbClr val="434343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•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4"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630075" y="992625"/>
            <a:ext cx="3777600" cy="3172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▪"/>
              <a:defRPr sz="1600">
                <a:solidFill>
                  <a:schemeClr val="dk2"/>
                </a:solidFill>
              </a:defRPr>
            </a:lvl1pPr>
            <a:lvl2pPr marL="91440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400">
                <a:solidFill>
                  <a:schemeClr val="dk2"/>
                </a:solidFill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400">
                <a:solidFill>
                  <a:schemeClr val="dk2"/>
                </a:solidFill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400">
                <a:solidFill>
                  <a:schemeClr val="dk2"/>
                </a:solidFill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 sz="1400">
                <a:solidFill>
                  <a:schemeClr val="dk2"/>
                </a:solidFill>
              </a:defRPr>
            </a:lvl5pPr>
            <a:lvl6pPr marL="2743200" lvl="5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1400">
                <a:solidFill>
                  <a:schemeClr val="dk2"/>
                </a:solidFill>
              </a:defRPr>
            </a:lvl6pPr>
            <a:lvl7pPr marL="3200400" lvl="6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1400">
                <a:solidFill>
                  <a:schemeClr val="dk2"/>
                </a:solidFill>
              </a:defRPr>
            </a:lvl7pPr>
            <a:lvl8pPr marL="3657600" lvl="7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1400">
                <a:solidFill>
                  <a:schemeClr val="dk2"/>
                </a:solidFill>
              </a:defRPr>
            </a:lvl8pPr>
            <a:lvl9pPr marL="4114800" lvl="8" indent="-355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000"/>
              <a:buChar char="•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10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810900" y="772300"/>
            <a:ext cx="7537500" cy="4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▪"/>
              <a:defRPr sz="2400">
                <a:solidFill>
                  <a:srgbClr val="FFFFFF"/>
                </a:solidFill>
              </a:defRPr>
            </a:lvl1pPr>
            <a:lvl2pPr marL="914400" lvl="1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–"/>
              <a:defRPr sz="2000"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sz="2000">
                <a:solidFill>
                  <a:srgbClr val="FFFFFF"/>
                </a:solidFill>
              </a:defRPr>
            </a:lvl3pPr>
            <a:lvl4pPr marL="1828800" lvl="3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–"/>
              <a:defRPr sz="2000">
                <a:solidFill>
                  <a:srgbClr val="FFFFFF"/>
                </a:solidFill>
              </a:defRPr>
            </a:lvl4pPr>
            <a:lvl5pPr marL="2286000" lvl="4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»"/>
              <a:defRPr sz="2000">
                <a:solidFill>
                  <a:srgbClr val="FFFFFF"/>
                </a:solidFill>
              </a:defRPr>
            </a:lvl5pPr>
            <a:lvl6pPr marL="2743200" lvl="5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sz="2000">
                <a:solidFill>
                  <a:srgbClr val="FFFFFF"/>
                </a:solidFill>
              </a:defRPr>
            </a:lvl6pPr>
            <a:lvl7pPr marL="3200400" lvl="6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sz="2000">
                <a:solidFill>
                  <a:srgbClr val="FFFFFF"/>
                </a:solidFill>
              </a:defRPr>
            </a:lvl7pPr>
            <a:lvl8pPr marL="3657600" lvl="7" indent="-355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sz="2000">
                <a:solidFill>
                  <a:srgbClr val="FFFFFF"/>
                </a:solidFill>
              </a:defRPr>
            </a:lvl8pPr>
            <a:lvl9pPr marL="4114800" lvl="8" indent="-3556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Char char="•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AUTOLAYOUT_15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7"/>
          <p:cNvSpPr/>
          <p:nvPr/>
        </p:nvSpPr>
        <p:spPr>
          <a:xfrm>
            <a:off x="321325" y="316025"/>
            <a:ext cx="4165200" cy="45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7"/>
          <p:cNvSpPr/>
          <p:nvPr/>
        </p:nvSpPr>
        <p:spPr>
          <a:xfrm>
            <a:off x="4657500" y="316025"/>
            <a:ext cx="4165200" cy="451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/>
          <p:nvPr/>
        </p:nvSpPr>
        <p:spPr>
          <a:xfrm rot="-5400000">
            <a:off x="8190900" y="4195625"/>
            <a:ext cx="631800" cy="6318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7"/>
          <p:cNvSpPr/>
          <p:nvPr/>
        </p:nvSpPr>
        <p:spPr>
          <a:xfrm rot="-5400000">
            <a:off x="3854725" y="4195625"/>
            <a:ext cx="631800" cy="6318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700675" y="681825"/>
            <a:ext cx="34065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285F4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700675" y="1956150"/>
            <a:ext cx="3406500" cy="1231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▪"/>
              <a:defRPr sz="12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2"/>
          </p:nvPr>
        </p:nvSpPr>
        <p:spPr>
          <a:xfrm>
            <a:off x="700675" y="3230475"/>
            <a:ext cx="3406500" cy="1231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▪"/>
              <a:defRPr sz="12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3"/>
          </p:nvPr>
        </p:nvSpPr>
        <p:spPr>
          <a:xfrm>
            <a:off x="5004600" y="681775"/>
            <a:ext cx="3406500" cy="1231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▪"/>
              <a:defRPr sz="12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4"/>
          </p:nvPr>
        </p:nvSpPr>
        <p:spPr>
          <a:xfrm>
            <a:off x="5004600" y="1959025"/>
            <a:ext cx="3406500" cy="1231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▪"/>
              <a:defRPr sz="12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5"/>
          </p:nvPr>
        </p:nvSpPr>
        <p:spPr>
          <a:xfrm>
            <a:off x="5004600" y="3230475"/>
            <a:ext cx="3406500" cy="12312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▪"/>
              <a:defRPr sz="12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–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»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•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AUTOLAYOUT_16"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/>
          <p:nvPr/>
        </p:nvSpPr>
        <p:spPr>
          <a:xfrm>
            <a:off x="0" y="63"/>
            <a:ext cx="9144000" cy="51435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8"/>
          <p:cNvSpPr/>
          <p:nvPr/>
        </p:nvSpPr>
        <p:spPr>
          <a:xfrm>
            <a:off x="1264800" y="0"/>
            <a:ext cx="7879200" cy="5143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8"/>
          <p:cNvSpPr/>
          <p:nvPr/>
        </p:nvSpPr>
        <p:spPr>
          <a:xfrm>
            <a:off x="2577075" y="188"/>
            <a:ext cx="5143500" cy="5143500"/>
          </a:xfrm>
          <a:prstGeom prst="flowChartDelay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2577075" y="125"/>
            <a:ext cx="5143500" cy="5143500"/>
          </a:xfrm>
          <a:prstGeom prst="flowChartDelay">
            <a:avLst/>
          </a:prstGeom>
          <a:solidFill>
            <a:srgbClr val="FFFFFF">
              <a:alpha val="1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8"/>
          <p:cNvSpPr/>
          <p:nvPr/>
        </p:nvSpPr>
        <p:spPr>
          <a:xfrm>
            <a:off x="1264808" y="188"/>
            <a:ext cx="5143500" cy="5143500"/>
          </a:xfrm>
          <a:prstGeom prst="flowChartDelay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8"/>
          <p:cNvSpPr/>
          <p:nvPr/>
        </p:nvSpPr>
        <p:spPr>
          <a:xfrm>
            <a:off x="1264808" y="125"/>
            <a:ext cx="5143500" cy="51435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8"/>
          <p:cNvSpPr/>
          <p:nvPr/>
        </p:nvSpPr>
        <p:spPr>
          <a:xfrm>
            <a:off x="0" y="0"/>
            <a:ext cx="5143500" cy="5143500"/>
          </a:xfrm>
          <a:prstGeom prst="flowChartDelay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61892" y="634604"/>
            <a:ext cx="680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161892" y="1589938"/>
            <a:ext cx="6802500" cy="3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39150"/>
            <a:ext cx="7158000" cy="1321800"/>
          </a:xfrm>
          <a:prstGeom prst="rect">
            <a:avLst/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14300" dist="95250" dir="5340000" algn="bl" rotWithShape="0">
              <a:srgbClr val="000000">
                <a:alpha val="9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530665" y="2215748"/>
            <a:ext cx="77343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3600" dirty="0"/>
              <a:t>#A0 - Assignment Zero</a:t>
            </a:r>
            <a:endParaRPr dirty="0"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2"/>
          </p:nvPr>
        </p:nvSpPr>
        <p:spPr>
          <a:xfrm>
            <a:off x="530669" y="2183909"/>
            <a:ext cx="77343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Indiana University, Advance College Project</a:t>
            </a:r>
            <a:endParaRPr/>
          </a:p>
        </p:txBody>
      </p:sp>
      <p:sp>
        <p:nvSpPr>
          <p:cNvPr id="180" name="Google Shape;180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160950"/>
            <a:ext cx="7158000" cy="483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4740000" algn="bl" rotWithShape="0">
              <a:srgbClr val="000000">
                <a:alpha val="9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/>
              <a:t>IU IT Setup</a:t>
            </a:r>
            <a:endParaRPr sz="25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 descr="A group of people sitting togeth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 amt="80000"/>
          </a:blip>
          <a:srcRect t="7813" b="7813"/>
          <a:stretch/>
        </p:blipFill>
        <p:spPr>
          <a:xfrm>
            <a:off x="0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0" y="2434825"/>
            <a:ext cx="7918200" cy="1108200"/>
          </a:xfrm>
          <a:prstGeom prst="round1Rect">
            <a:avLst>
              <a:gd name="adj" fmla="val 16667"/>
            </a:avLst>
          </a:prstGeom>
          <a:solidFill>
            <a:srgbClr val="98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title" idx="4294967295"/>
          </p:nvPr>
        </p:nvSpPr>
        <p:spPr>
          <a:xfrm>
            <a:off x="606425" y="2619375"/>
            <a:ext cx="7151688" cy="876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Important information regarding tuition, fees, and grades can be found here: </a:t>
            </a:r>
          </a:p>
        </p:txBody>
      </p:sp>
      <p:sp>
        <p:nvSpPr>
          <p:cNvPr id="257" name="Google Shape;257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0" y="3543150"/>
            <a:ext cx="7918200" cy="53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85725" dir="540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58" name="Google Shape;258;p38"/>
          <p:cNvSpPr txBox="1"/>
          <p:nvPr/>
        </p:nvSpPr>
        <p:spPr>
          <a:xfrm>
            <a:off x="644699" y="3501000"/>
            <a:ext cx="78546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https://studenthandbook.acp.iu.edu/  </a:t>
            </a:r>
            <a:endParaRPr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50" y="464375"/>
            <a:ext cx="517500" cy="507000"/>
          </a:xfrm>
          <a:prstGeom prst="rect">
            <a:avLst/>
          </a:prstGeom>
          <a:solidFill>
            <a:srgbClr val="99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525300" y="214975"/>
            <a:ext cx="4220100" cy="102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#A0?</a:t>
            </a:r>
            <a:endParaRPr dirty="0"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497550" y="1318363"/>
            <a:ext cx="4275600" cy="1157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45382B"/>
                </a:solidFill>
                <a:highlight>
                  <a:srgbClr val="FFFFFF"/>
                </a:highlight>
              </a:rPr>
              <a:t>#A0 provides you with step-by-step instructions to guide you through IU IT Setup.</a:t>
            </a:r>
            <a:endParaRPr sz="2000" dirty="0">
              <a:solidFill>
                <a:srgbClr val="45382B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1800"/>
              </a:spcBef>
              <a:spcAft>
                <a:spcPts val="0"/>
              </a:spcAft>
              <a:buNone/>
            </a:pPr>
            <a:endParaRPr sz="1500" dirty="0">
              <a:solidFill>
                <a:srgbClr val="45382B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1000"/>
              </a:spcBef>
              <a:spcAft>
                <a:spcPts val="1800"/>
              </a:spcAft>
              <a:buNone/>
            </a:pPr>
            <a:endParaRPr sz="1600" dirty="0"/>
          </a:p>
        </p:txBody>
      </p:sp>
      <p:pic>
        <p:nvPicPr>
          <p:cNvPr id="188" name="Google Shape;188;p30" descr="Close-up of student writing with a mechanical pencil in a crowded classroom. Other students are blurred in the background."/>
          <p:cNvPicPr preferRelativeResize="0"/>
          <p:nvPr/>
        </p:nvPicPr>
        <p:blipFill rotWithShape="1">
          <a:blip r:embed="rId3">
            <a:alphaModFix/>
          </a:blip>
          <a:srcRect l="31570" r="20905"/>
          <a:stretch/>
        </p:blipFill>
        <p:spPr>
          <a:xfrm>
            <a:off x="5485450" y="0"/>
            <a:ext cx="365855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4900" y="2475775"/>
            <a:ext cx="4387200" cy="204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190" name="Google Shape;190;p30"/>
          <p:cNvSpPr txBox="1"/>
          <p:nvPr/>
        </p:nvSpPr>
        <p:spPr>
          <a:xfrm>
            <a:off x="525450" y="2689550"/>
            <a:ext cx="4092600" cy="15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rgbClr val="45382B"/>
                </a:solidFill>
                <a:highlight>
                  <a:srgbClr val="FFFFFF"/>
                </a:highlight>
              </a:rPr>
              <a:t>Note</a:t>
            </a:r>
            <a:r>
              <a:rPr lang="en" sz="1300">
                <a:solidFill>
                  <a:srgbClr val="45382B"/>
                </a:solidFill>
                <a:highlight>
                  <a:srgbClr val="FFFFFF"/>
                </a:highlight>
              </a:rPr>
              <a:t>: You will not be able to register for your ACP course(s) until you have completed the IU IT Setup outlined here.</a:t>
            </a:r>
            <a:endParaRPr sz="1300">
              <a:solidFill>
                <a:srgbClr val="45382B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45382B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990000"/>
                </a:solidFill>
                <a:highlight>
                  <a:schemeClr val="lt1"/>
                </a:highlight>
              </a:rPr>
              <a:t>#A0 is required for ALL students in this course, regardless of whether or not you are registering for dual credit. </a:t>
            </a:r>
            <a:endParaRPr b="1">
              <a:solidFill>
                <a:srgbClr val="990000"/>
              </a:solidFill>
              <a:highlight>
                <a:schemeClr val="lt1"/>
              </a:highlight>
            </a:endParaRPr>
          </a:p>
          <a:p>
            <a:pPr marL="0" lvl="0" indent="0" algn="just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45382B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 descr="Four students sitting at a table outdoors laughing with laptops open. Other students blurred in the background at another table."/>
          <p:cNvPicPr preferRelativeResize="0"/>
          <p:nvPr/>
        </p:nvPicPr>
        <p:blipFill rotWithShape="1">
          <a:blip r:embed="rId3">
            <a:alphaModFix/>
          </a:blip>
          <a:srcRect t="10071" b="10063"/>
          <a:stretch/>
        </p:blipFill>
        <p:spPr>
          <a:xfrm>
            <a:off x="0" y="0"/>
            <a:ext cx="42804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4771875" y="545025"/>
            <a:ext cx="3880800" cy="1438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IU IT Setup Process accomplishes the following:</a:t>
            </a:r>
            <a:endParaRPr dirty="0"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4771875" y="2324775"/>
            <a:ext cx="3880800" cy="227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You will be assigned a unique username (Note: this is different from your UID#).</a:t>
            </a:r>
            <a:endParaRPr dirty="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You will create an IU email address (example: </a:t>
            </a:r>
            <a:r>
              <a:rPr lang="en" dirty="0" err="1"/>
              <a:t>username@indiana.edu</a:t>
            </a:r>
            <a:r>
              <a:rPr lang="en" dirty="0"/>
              <a:t>).</a:t>
            </a:r>
            <a:endParaRPr dirty="0"/>
          </a:p>
          <a:p>
            <a:pPr marL="457200" lvl="0" indent="-317500" algn="l" rtl="0">
              <a:spcBef>
                <a:spcPts val="1600"/>
              </a:spcBef>
              <a:spcAft>
                <a:spcPts val="1600"/>
              </a:spcAft>
              <a:buSzPts val="1400"/>
              <a:buChar char="●"/>
            </a:pPr>
            <a:r>
              <a:rPr lang="en" dirty="0"/>
              <a:t>DUO setup provides a dual-login so that your account and data are protected and secure.</a:t>
            </a:r>
            <a:endParaRPr dirty="0"/>
          </a:p>
        </p:txBody>
      </p:sp>
      <p:sp>
        <p:nvSpPr>
          <p:cNvPr id="198" name="Google Shape;198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6775" y="2118150"/>
            <a:ext cx="1345800" cy="71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5750" y="2118150"/>
            <a:ext cx="2926800" cy="71700"/>
          </a:xfrm>
          <a:prstGeom prst="rect">
            <a:avLst/>
          </a:prstGeom>
          <a:solidFill>
            <a:srgbClr val="990000"/>
          </a:solidFill>
          <a:ln w="952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4675" y="2079600"/>
            <a:ext cx="3470700" cy="2034000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275" y="1562325"/>
            <a:ext cx="3470700" cy="1960500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700675" y="473125"/>
            <a:ext cx="3406500" cy="112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Already have IU IT setup?</a:t>
            </a:r>
            <a:endParaRPr dirty="0">
              <a:solidFill>
                <a:srgbClr val="CC0000"/>
              </a:solidFill>
            </a:endParaRPr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700675" y="851275"/>
            <a:ext cx="3406500" cy="50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If you have </a:t>
            </a:r>
            <a:r>
              <a:rPr lang="en" b="1" dirty="0"/>
              <a:t>previously taken an IU course</a:t>
            </a:r>
            <a:r>
              <a:rPr lang="en" dirty="0"/>
              <a:t>, you may already have an IU IT account. </a:t>
            </a:r>
            <a:br>
              <a:rPr lang="en" dirty="0"/>
            </a:br>
            <a:endParaRPr dirty="0"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2"/>
          </p:nvPr>
        </p:nvSpPr>
        <p:spPr>
          <a:xfrm>
            <a:off x="720375" y="1721250"/>
            <a:ext cx="3406500" cy="123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1. If so, take this time to login to </a:t>
            </a:r>
            <a:r>
              <a:rPr lang="en" b="1" dirty="0" err="1">
                <a:solidFill>
                  <a:srgbClr val="FFFFFF"/>
                </a:solidFill>
              </a:rPr>
              <a:t>one.iu.edu</a:t>
            </a:r>
            <a:r>
              <a:rPr lang="en" dirty="0">
                <a:solidFill>
                  <a:srgbClr val="FFFFFF"/>
                </a:solidFill>
              </a:rPr>
              <a:t>, </a:t>
            </a:r>
            <a:r>
              <a:rPr lang="en" b="1" dirty="0" err="1">
                <a:solidFill>
                  <a:srgbClr val="FFFFFF"/>
                </a:solidFill>
              </a:rPr>
              <a:t>canvas.iu.edu</a:t>
            </a:r>
            <a:r>
              <a:rPr lang="en" dirty="0">
                <a:solidFill>
                  <a:srgbClr val="FFFFFF"/>
                </a:solidFill>
              </a:rPr>
              <a:t>, and </a:t>
            </a:r>
            <a:r>
              <a:rPr lang="en" b="1" dirty="0">
                <a:solidFill>
                  <a:srgbClr val="FFFFFF"/>
                </a:solidFill>
              </a:rPr>
              <a:t>Gmail at IU</a:t>
            </a:r>
            <a:r>
              <a:rPr lang="en" dirty="0">
                <a:solidFill>
                  <a:srgbClr val="FFFFFF"/>
                </a:solidFill>
              </a:rPr>
              <a:t> to confirm you know your username, IU email address, and passphrase.</a:t>
            </a:r>
            <a:br>
              <a:rPr lang="en" dirty="0"/>
            </a:br>
            <a:endParaRPr dirty="0"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3"/>
          </p:nvPr>
        </p:nvSpPr>
        <p:spPr>
          <a:xfrm>
            <a:off x="720375" y="2728900"/>
            <a:ext cx="3406500" cy="123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2. Once complete, email your instructor </a:t>
            </a:r>
            <a:r>
              <a:rPr lang="en" b="1" dirty="0">
                <a:solidFill>
                  <a:srgbClr val="FFFFFF"/>
                </a:solidFill>
              </a:rPr>
              <a:t>from your Gmail at IU account</a:t>
            </a:r>
            <a:r>
              <a:rPr lang="en" dirty="0">
                <a:solidFill>
                  <a:srgbClr val="FFFFFF"/>
                </a:solidFill>
              </a:rPr>
              <a:t> with your first name, last name, and IU username.</a:t>
            </a:r>
            <a:br>
              <a:rPr lang="en" dirty="0"/>
            </a:br>
            <a:endParaRPr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4"/>
          </p:nvPr>
        </p:nvSpPr>
        <p:spPr>
          <a:xfrm>
            <a:off x="5131200" y="2153175"/>
            <a:ext cx="3406500" cy="123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If you do not remember your </a:t>
            </a:r>
            <a:r>
              <a:rPr lang="en" b="1" dirty="0">
                <a:solidFill>
                  <a:srgbClr val="FFFFFF"/>
                </a:solidFill>
              </a:rPr>
              <a:t>passphrase</a:t>
            </a:r>
            <a:r>
              <a:rPr lang="en" dirty="0">
                <a:solidFill>
                  <a:srgbClr val="FFFFFF"/>
                </a:solidFill>
              </a:rPr>
              <a:t>, reset it here: </a:t>
            </a:r>
            <a:r>
              <a:rPr lang="en" b="1" u="sng" dirty="0">
                <a:solidFill>
                  <a:srgbClr val="FFFFFF"/>
                </a:solidFill>
              </a:rPr>
              <a:t>https://access.iu.edu/Passphrase</a:t>
            </a:r>
            <a:endParaRPr b="1" dirty="0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b="1" dirty="0">
                <a:solidFill>
                  <a:srgbClr val="FFFFFF"/>
                </a:solidFill>
              </a:rPr>
              <a:t>Troubleshoot: </a:t>
            </a:r>
            <a:r>
              <a:rPr lang="en" dirty="0">
                <a:solidFill>
                  <a:srgbClr val="FFFFFF"/>
                </a:solidFill>
              </a:rPr>
              <a:t>Before using your new passphrase, it is recommended that you clear your cache/cookies, </a:t>
            </a:r>
            <a:r>
              <a:rPr lang="en" i="1" dirty="0">
                <a:solidFill>
                  <a:srgbClr val="FFFFFF"/>
                </a:solidFill>
              </a:rPr>
              <a:t>or</a:t>
            </a:r>
            <a:r>
              <a:rPr lang="en" dirty="0">
                <a:solidFill>
                  <a:srgbClr val="FFFFFF"/>
                </a:solidFill>
              </a:rPr>
              <a:t> log off/on, </a:t>
            </a:r>
            <a:r>
              <a:rPr lang="en" i="1" dirty="0">
                <a:solidFill>
                  <a:srgbClr val="FFFFFF"/>
                </a:solidFill>
              </a:rPr>
              <a:t>or</a:t>
            </a:r>
            <a:r>
              <a:rPr lang="en" dirty="0">
                <a:solidFill>
                  <a:srgbClr val="FFFFFF"/>
                </a:solidFill>
              </a:rPr>
              <a:t> switch browsers, </a:t>
            </a:r>
            <a:r>
              <a:rPr lang="en" i="1" dirty="0">
                <a:solidFill>
                  <a:srgbClr val="FFFFFF"/>
                </a:solidFill>
              </a:rPr>
              <a:t>or</a:t>
            </a:r>
            <a:r>
              <a:rPr lang="en" dirty="0">
                <a:solidFill>
                  <a:srgbClr val="FFFFFF"/>
                </a:solidFill>
              </a:rPr>
              <a:t> change your device.</a:t>
            </a:r>
            <a:endParaRPr dirty="0">
              <a:solidFill>
                <a:srgbClr val="FFFFFF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▪"/>
            </a:pPr>
            <a:r>
              <a:rPr lang="en" b="1" dirty="0">
                <a:solidFill>
                  <a:srgbClr val="FFFFFF"/>
                </a:solidFill>
              </a:rPr>
              <a:t>DO NOT RESET MULTIPLE TIMES.</a:t>
            </a:r>
            <a:endParaRPr b="1" dirty="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11" name="Google Shape;211;p32"/>
          <p:cNvSpPr txBox="1">
            <a:spLocks noGrp="1"/>
          </p:cNvSpPr>
          <p:nvPr>
            <p:ph type="body" idx="5"/>
          </p:nvPr>
        </p:nvSpPr>
        <p:spPr>
          <a:xfrm>
            <a:off x="720375" y="3782500"/>
            <a:ext cx="3406500" cy="101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Your username is the section of your IU email address before the @ symbol (for example, </a:t>
            </a:r>
            <a:r>
              <a:rPr lang="en" b="1" dirty="0" err="1"/>
              <a:t>username</a:t>
            </a:r>
            <a:r>
              <a:rPr lang="en" dirty="0" err="1"/>
              <a:t>@indiana.edu</a:t>
            </a:r>
            <a:r>
              <a:rPr lang="en" dirty="0"/>
              <a:t>).</a:t>
            </a:r>
            <a:endParaRPr dirty="0"/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5"/>
          </p:nvPr>
        </p:nvSpPr>
        <p:spPr>
          <a:xfrm>
            <a:off x="5131200" y="473125"/>
            <a:ext cx="3406500" cy="15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If you do not know your </a:t>
            </a:r>
            <a:r>
              <a:rPr lang="en" b="1" dirty="0"/>
              <a:t>IU username</a:t>
            </a:r>
            <a:r>
              <a:rPr lang="en" dirty="0"/>
              <a:t>, contact ACP at </a:t>
            </a:r>
            <a:r>
              <a:rPr lang="en" dirty="0" err="1"/>
              <a:t>acp@indiana.edu</a:t>
            </a:r>
            <a:r>
              <a:rPr lang="en" dirty="0"/>
              <a:t> or 800-255-7943 M-F 9am-4pm EST </a:t>
            </a:r>
            <a:br>
              <a:rPr lang="en" dirty="0"/>
            </a:br>
            <a:br>
              <a:rPr lang="en" dirty="0"/>
            </a:br>
            <a:r>
              <a:rPr lang="en" i="1" dirty="0"/>
              <a:t>or</a:t>
            </a:r>
            <a:r>
              <a:rPr lang="en" dirty="0"/>
              <a:t> UITS at 812-855-6789 </a:t>
            </a:r>
            <a:br>
              <a:rPr lang="en" dirty="0"/>
            </a:br>
            <a:r>
              <a:rPr lang="en" dirty="0"/>
              <a:t>UITS Live Chat: visit </a:t>
            </a:r>
            <a:r>
              <a:rPr lang="en" dirty="0" err="1"/>
              <a:t>ithelplive.iu.edu</a:t>
            </a:r>
            <a:br>
              <a:rPr lang="en" dirty="0"/>
            </a:br>
            <a:r>
              <a:rPr lang="en" dirty="0"/>
              <a:t>Phone: call (812) 855-6789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3" descr="Two female students looking at a laptop and smiling."/>
          <p:cNvPicPr preferRelativeResize="0"/>
          <p:nvPr/>
        </p:nvPicPr>
        <p:blipFill rotWithShape="1">
          <a:blip r:embed="rId3">
            <a:alphaModFix/>
          </a:blip>
          <a:srcRect l="17463" r="17470"/>
          <a:stretch/>
        </p:blipFill>
        <p:spPr>
          <a:xfrm>
            <a:off x="5022750" y="835500"/>
            <a:ext cx="3397200" cy="34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8" name="Google Shape;218;p33"/>
          <p:cNvSpPr txBox="1">
            <a:spLocks noGrp="1"/>
          </p:cNvSpPr>
          <p:nvPr>
            <p:ph type="body" idx="1"/>
          </p:nvPr>
        </p:nvSpPr>
        <p:spPr>
          <a:xfrm>
            <a:off x="636450" y="1228525"/>
            <a:ext cx="3833700" cy="222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Begin by opening the email from </a:t>
            </a:r>
            <a:r>
              <a:rPr lang="en" sz="1800" b="1" dirty="0" err="1">
                <a:solidFill>
                  <a:srgbClr val="990000"/>
                </a:solidFill>
              </a:rPr>
              <a:t>acp@indiana.edu</a:t>
            </a:r>
            <a:r>
              <a:rPr lang="en" sz="1800" dirty="0"/>
              <a:t> containing your University ID# (UID).</a:t>
            </a:r>
            <a:r>
              <a:rPr lang="en" sz="1300" dirty="0"/>
              <a:t> </a:t>
            </a:r>
            <a:endParaRPr sz="13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Note: If you are unable to find your UID#, use UID lookup here: </a:t>
            </a:r>
            <a:endParaRPr sz="18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700" b="1" dirty="0">
              <a:solidFill>
                <a:srgbClr val="990000"/>
              </a:solidFill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636450" y="3552350"/>
            <a:ext cx="46698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990000"/>
                </a:solidFill>
              </a:rPr>
              <a:t>https://a</a:t>
            </a:r>
            <a:r>
              <a:rPr lang="en" sz="1800" b="1" dirty="0" err="1">
                <a:solidFill>
                  <a:srgbClr val="990000"/>
                </a:solidFill>
              </a:rPr>
              <a:t>cp.iu.edu</a:t>
            </a:r>
            <a:r>
              <a:rPr lang="en" sz="1800" b="1" dirty="0">
                <a:solidFill>
                  <a:srgbClr val="990000"/>
                </a:solidFill>
              </a:rPr>
              <a:t>/</a:t>
            </a:r>
            <a:r>
              <a:rPr lang="en" sz="1800" b="1" dirty="0" err="1">
                <a:solidFill>
                  <a:srgbClr val="990000"/>
                </a:solidFill>
              </a:rPr>
              <a:t>uid</a:t>
            </a:r>
            <a:endParaRPr sz="1500" dirty="0"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 idx="4294967295"/>
          </p:nvPr>
        </p:nvSpPr>
        <p:spPr>
          <a:xfrm>
            <a:off x="532925" y="429300"/>
            <a:ext cx="5024100" cy="406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IU IT Setup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 idx="4294967295"/>
          </p:nvPr>
        </p:nvSpPr>
        <p:spPr>
          <a:xfrm>
            <a:off x="0" y="2932350"/>
            <a:ext cx="9144000" cy="152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990000"/>
                </a:solidFill>
              </a:rPr>
              <a:t>                   Navigate to this address:</a:t>
            </a:r>
            <a:endParaRPr sz="1800" dirty="0">
              <a:solidFill>
                <a:srgbClr val="990000"/>
              </a:solidFill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 dirty="0">
                <a:solidFill>
                  <a:schemeClr val="dk2"/>
                </a:solidFill>
              </a:rPr>
              <a:t>https://</a:t>
            </a:r>
            <a:r>
              <a:rPr lang="en" sz="3800" dirty="0" err="1">
                <a:solidFill>
                  <a:schemeClr val="dk2"/>
                </a:solidFill>
              </a:rPr>
              <a:t>access.iu.edu</a:t>
            </a:r>
            <a:r>
              <a:rPr lang="en" sz="3800" dirty="0">
                <a:solidFill>
                  <a:schemeClr val="dk2"/>
                </a:solidFill>
              </a:rPr>
              <a:t>/</a:t>
            </a:r>
            <a:r>
              <a:rPr lang="en" sz="3800" dirty="0" err="1">
                <a:solidFill>
                  <a:schemeClr val="dk2"/>
                </a:solidFill>
              </a:rPr>
              <a:t>starterkit</a:t>
            </a:r>
            <a:endParaRPr sz="3800" b="0" dirty="0">
              <a:solidFill>
                <a:schemeClr val="dk2"/>
              </a:solidFill>
            </a:endParaRPr>
          </a:p>
        </p:txBody>
      </p:sp>
      <p:pic>
        <p:nvPicPr>
          <p:cNvPr id="226" name="Google Shape;226;p34" descr="A group of women sitting on a bench."/>
          <p:cNvPicPr preferRelativeResize="0"/>
          <p:nvPr/>
        </p:nvPicPr>
        <p:blipFill rotWithShape="1">
          <a:blip r:embed="rId3">
            <a:alphaModFix/>
          </a:blip>
          <a:srcRect t="7172" b="46820"/>
          <a:stretch/>
        </p:blipFill>
        <p:spPr>
          <a:xfrm>
            <a:off x="0" y="-114900"/>
            <a:ext cx="9144000" cy="2805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96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0" y="437925"/>
            <a:ext cx="3033600" cy="43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04041"/>
              </a:buClr>
              <a:buSzPts val="3000"/>
              <a:buFont typeface="Arial"/>
              <a:buNone/>
            </a:pPr>
            <a:r>
              <a:rPr lang="en" sz="2100"/>
              <a:t>Creating Your Account</a:t>
            </a:r>
            <a:endParaRPr sz="1900">
              <a:solidFill>
                <a:srgbClr val="FFFFFF"/>
              </a:solidFill>
            </a:endParaRPr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3539325" y="772325"/>
            <a:ext cx="5090400" cy="3833400"/>
          </a:xfrm>
          <a:prstGeom prst="rect">
            <a:avLst/>
          </a:prstGeom>
        </p:spPr>
        <p:txBody>
          <a:bodyPr spcFirstLastPara="1" wrap="square" lIns="91425" tIns="3200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 dirty="0"/>
              <a:t>Follow the steps for account creation and DUO setup.</a:t>
            </a:r>
            <a:br>
              <a:rPr lang="en" sz="1700" dirty="0"/>
            </a:b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❏"/>
            </a:pPr>
            <a:r>
              <a:rPr lang="en" sz="1700" dirty="0"/>
              <a:t>You will receive a “</a:t>
            </a:r>
            <a:r>
              <a:rPr lang="en" sz="1700" b="1" dirty="0"/>
              <a:t>Process Complete</a:t>
            </a:r>
            <a:r>
              <a:rPr lang="en" sz="1700" dirty="0"/>
              <a:t>” message once you are finished with IU IT Setup.</a:t>
            </a:r>
            <a:r>
              <a:rPr lang="en" sz="1700" b="1" dirty="0"/>
              <a:t>*</a:t>
            </a:r>
            <a:endParaRPr sz="1700" b="1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90000"/>
                </a:solidFill>
              </a:rPr>
              <a:t>*This does not mean that you are registered for the class. You will still need to complete registration at a later date through Canvas if you are a) eligible and b) want to take this course for college credit.</a:t>
            </a:r>
            <a:endParaRPr sz="1500" dirty="0"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33" name="Google Shape;233;p35" descr="An IU tech support employee helps a student with an issue on her laptop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4575"/>
            <a:ext cx="3071504" cy="3928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5925" y="1186200"/>
            <a:ext cx="3041400" cy="8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05200" y="1687950"/>
            <a:ext cx="6038700" cy="1568700"/>
          </a:xfrm>
          <a:prstGeom prst="rect">
            <a:avLst/>
          </a:prstGeom>
          <a:solidFill>
            <a:srgbClr val="66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2950" y="931575"/>
            <a:ext cx="3168600" cy="3105300"/>
          </a:xfrm>
          <a:prstGeom prst="ellipse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6"/>
          <p:cNvSpPr txBox="1"/>
          <p:nvPr/>
        </p:nvSpPr>
        <p:spPr>
          <a:xfrm rot="-668">
            <a:off x="1034901" y="1132497"/>
            <a:ext cx="15447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0" b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 idx="4294967295"/>
          </p:nvPr>
        </p:nvSpPr>
        <p:spPr>
          <a:xfrm>
            <a:off x="3513274" y="565300"/>
            <a:ext cx="5173525" cy="859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IMPORTANT!</a:t>
            </a:r>
          </a:p>
        </p:txBody>
      </p:sp>
      <p:sp>
        <p:nvSpPr>
          <p:cNvPr id="243" name="Google Shape;243;p36"/>
          <p:cNvSpPr txBox="1"/>
          <p:nvPr/>
        </p:nvSpPr>
        <p:spPr>
          <a:xfrm>
            <a:off x="3192650" y="3465950"/>
            <a:ext cx="53667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660000"/>
                </a:solidFill>
              </a:rPr>
              <a:t>These are REQUIRED for  </a:t>
            </a:r>
            <a:endParaRPr sz="1900" b="1">
              <a:solidFill>
                <a:srgbClr val="66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660000"/>
                </a:solidFill>
              </a:rPr>
              <a:t>IU Course Registration through Canvas, access to your bursar account, &amp; your Gmail at IU account (at which you will receive important account information).</a:t>
            </a:r>
            <a:endParaRPr sz="1900" b="1">
              <a:solidFill>
                <a:srgbClr val="660000"/>
              </a:solidFill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3678475" y="1783525"/>
            <a:ext cx="4689600" cy="18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dirty="0">
                <a:solidFill>
                  <a:srgbClr val="FFFFFF"/>
                </a:solidFill>
              </a:rPr>
              <a:t>MAKE NOTE of your UID, IU Username, IU email address, &amp; passphrase.</a:t>
            </a:r>
            <a:r>
              <a:rPr lang="en" sz="3000" b="1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Turn in your IU Username to your instructor now.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592</Words>
  <Application>Microsoft Office PowerPoint</Application>
  <PresentationFormat>On-screen Show (16:9)</PresentationFormat>
  <Paragraphs>41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Noto Sans Symbols</vt:lpstr>
      <vt:lpstr>Simple Light</vt:lpstr>
      <vt:lpstr>Main</vt:lpstr>
      <vt:lpstr>#A0 - Assignment Zero</vt:lpstr>
      <vt:lpstr>What is #A0?</vt:lpstr>
      <vt:lpstr>The IU IT Setup Process accomplishes the following:</vt:lpstr>
      <vt:lpstr>Already have IU IT setup?</vt:lpstr>
      <vt:lpstr>IU IT Setup</vt:lpstr>
      <vt:lpstr>                   Navigate to this address: https://access.iu.edu/starterkit</vt:lpstr>
      <vt:lpstr>Creating Your Account</vt:lpstr>
      <vt:lpstr>IMPORTANT!</vt:lpstr>
      <vt:lpstr>Turn in your IU Username to your instructor now.</vt:lpstr>
      <vt:lpstr>Important information regarding tuition, fees, and grades can be found here: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#A0 - Assignment Zero</dc:title>
  <cp:lastModifiedBy>Sullivan, Daniel Jeremiah</cp:lastModifiedBy>
  <cp:revision>6</cp:revision>
  <dcterms:modified xsi:type="dcterms:W3CDTF">2022-08-22T14:03:50Z</dcterms:modified>
</cp:coreProperties>
</file>